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5" r:id="rId2"/>
    <p:sldId id="258" r:id="rId3"/>
    <p:sldId id="264" r:id="rId4"/>
    <p:sldId id="260" r:id="rId5"/>
    <p:sldId id="262" r:id="rId6"/>
    <p:sldId id="263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22"/>
    <p:restoredTop sz="83333"/>
  </p:normalViewPr>
  <p:slideViewPr>
    <p:cSldViewPr snapToGrid="0" snapToObjects="1">
      <p:cViewPr>
        <p:scale>
          <a:sx n="80" d="100"/>
          <a:sy n="80" d="100"/>
        </p:scale>
        <p:origin x="18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3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04984D-792C-C44C-912F-11C3ACEBBA7A}" type="datetimeFigureOut">
              <a:rPr lang="en-US" smtClean="0"/>
              <a:t>2/8/18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A5E7C1-57C9-8E40-9255-A164967D22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48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Figure 1.</a:t>
            </a:r>
            <a:r>
              <a:rPr lang="en-US" baseline="0" dirty="0" smtClean="0"/>
              <a:t> Overall workflow of using </a:t>
            </a:r>
            <a:r>
              <a:rPr lang="en-US" baseline="0" dirty="0" err="1" smtClean="0"/>
              <a:t>metaWRAP’s</a:t>
            </a:r>
            <a:r>
              <a:rPr lang="en-US" baseline="0" dirty="0" smtClean="0"/>
              <a:t> modules (in red) to process metagenomic data (green) and produce intermediate (orange) and final bin sets (yellow), as well as generate data reports and figures (blue).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91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Figure</a:t>
            </a:r>
            <a:r>
              <a:rPr lang="en-US" baseline="0" dirty="0" smtClean="0"/>
              <a:t> 2</a:t>
            </a:r>
            <a:r>
              <a:rPr lang="en-US" dirty="0" smtClean="0"/>
              <a:t>. True completion </a:t>
            </a:r>
            <a:r>
              <a:rPr lang="en-US" baseline="0" dirty="0" smtClean="0"/>
              <a:t>and contamination of bins recovered from the CAMI’s high, medium, and low complexity synthetic data sets using original binning software (metaBAT2, MaxBin2, CONCOCT) and software consolidating the original sets (</a:t>
            </a:r>
            <a:r>
              <a:rPr lang="en-US" baseline="0" dirty="0" err="1" smtClean="0"/>
              <a:t>DAS_Tool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Binning_refiner</a:t>
            </a:r>
            <a:r>
              <a:rPr lang="en-US" baseline="0" dirty="0" smtClean="0"/>
              <a:t>, metaWRAP). Only bins </a:t>
            </a:r>
            <a:r>
              <a:rPr lang="en-US" baseline="0" dirty="0" smtClean="0"/>
              <a:t>with </a:t>
            </a:r>
            <a:r>
              <a:rPr lang="en-US" dirty="0" smtClean="0"/>
              <a:t>≥</a:t>
            </a:r>
            <a:r>
              <a:rPr lang="en-US" baseline="0" dirty="0" smtClean="0"/>
              <a:t>50</a:t>
            </a:r>
            <a:r>
              <a:rPr lang="en-US" baseline="0" dirty="0" smtClean="0"/>
              <a:t>% </a:t>
            </a:r>
            <a:r>
              <a:rPr lang="en-US" baseline="0" dirty="0" smtClean="0"/>
              <a:t>completion and </a:t>
            </a:r>
            <a:r>
              <a:rPr lang="en-US" dirty="0" smtClean="0"/>
              <a:t>≤</a:t>
            </a:r>
            <a:r>
              <a:rPr lang="en-US" baseline="0" dirty="0" smtClean="0"/>
              <a:t>10</a:t>
            </a:r>
            <a:r>
              <a:rPr lang="en-US" baseline="0" dirty="0" smtClean="0"/>
              <a:t>% contamination are shown.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88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Figure 3. Plots of water, gut, and soil metagenomes</a:t>
            </a:r>
            <a:r>
              <a:rPr lang="en-US" baseline="0" dirty="0" smtClean="0"/>
              <a:t> </a:t>
            </a:r>
            <a:r>
              <a:rPr lang="en-US" dirty="0" smtClean="0"/>
              <a:t>produced with the </a:t>
            </a:r>
            <a:r>
              <a:rPr lang="en-US" dirty="0" err="1" smtClean="0"/>
              <a:t>Blobology</a:t>
            </a:r>
            <a:r>
              <a:rPr lang="en-US" dirty="0" smtClean="0"/>
              <a:t> module,</a:t>
            </a:r>
            <a:r>
              <a:rPr lang="en-US" baseline="0" dirty="0" smtClean="0"/>
              <a:t> showing the </a:t>
            </a:r>
            <a:r>
              <a:rPr lang="en-US" dirty="0" smtClean="0"/>
              <a:t>GC</a:t>
            </a:r>
            <a:r>
              <a:rPr lang="en-US" baseline="0" dirty="0" smtClean="0"/>
              <a:t> and abundance of contigs, annotated with the phylum taxonomy, as determined by BLAST.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52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Figure 4. Completion and contamination </a:t>
            </a:r>
            <a:r>
              <a:rPr lang="en-US" baseline="0" dirty="0" smtClean="0"/>
              <a:t>of bins recovered from water, gut, and soil metagenomes using original binning software (metaBAT2, MaxBin2, CONCOCT) and software consolidating the original sets (</a:t>
            </a:r>
            <a:r>
              <a:rPr lang="en-US" baseline="0" dirty="0" err="1" smtClean="0"/>
              <a:t>DAS_Tool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Binning_refiner</a:t>
            </a:r>
            <a:r>
              <a:rPr lang="en-US" baseline="0" dirty="0" smtClean="0"/>
              <a:t>, metaWRAP). </a:t>
            </a:r>
            <a:r>
              <a:rPr lang="en-US" baseline="0" dirty="0" smtClean="0"/>
              <a:t>Only bins with </a:t>
            </a:r>
            <a:r>
              <a:rPr lang="en-US" dirty="0" smtClean="0"/>
              <a:t>≥</a:t>
            </a:r>
            <a:r>
              <a:rPr lang="en-US" baseline="0" dirty="0" smtClean="0"/>
              <a:t>50% completion and </a:t>
            </a:r>
            <a:r>
              <a:rPr lang="en-US" dirty="0" smtClean="0"/>
              <a:t>≤</a:t>
            </a:r>
            <a:r>
              <a:rPr lang="en-US" baseline="0" dirty="0" smtClean="0"/>
              <a:t>10% contamination are shown (estimated </a:t>
            </a:r>
            <a:r>
              <a:rPr lang="en-US" baseline="0" dirty="0" smtClean="0"/>
              <a:t>by CheckM).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03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Figure</a:t>
            </a:r>
            <a:r>
              <a:rPr lang="en-US" baseline="0" dirty="0" smtClean="0"/>
              <a:t> 5</a:t>
            </a:r>
            <a:r>
              <a:rPr lang="en-US" dirty="0" smtClean="0"/>
              <a:t>. N50, completion, and contamination metrics of original</a:t>
            </a:r>
            <a:r>
              <a:rPr lang="en-US" baseline="0" dirty="0" smtClean="0"/>
              <a:t> bins extracted from water, gut, and soil metagenomes with the metaWRAP-</a:t>
            </a:r>
            <a:r>
              <a:rPr lang="en-US" baseline="0" dirty="0" err="1" smtClean="0"/>
              <a:t>Bin_refinement</a:t>
            </a:r>
            <a:r>
              <a:rPr lang="en-US" baseline="0" dirty="0" smtClean="0"/>
              <a:t> module and the same bins </a:t>
            </a:r>
            <a:r>
              <a:rPr lang="en-US" dirty="0" smtClean="0"/>
              <a:t>reassembled with </a:t>
            </a:r>
            <a:r>
              <a:rPr lang="en-US" dirty="0" err="1" smtClean="0"/>
              <a:t>metaWRAP’s</a:t>
            </a:r>
            <a:r>
              <a:rPr lang="en-US" dirty="0" smtClean="0"/>
              <a:t> </a:t>
            </a:r>
            <a:r>
              <a:rPr lang="en-US" dirty="0" err="1" smtClean="0"/>
              <a:t>Reassemble_bins</a:t>
            </a:r>
            <a:r>
              <a:rPr lang="en-US" dirty="0" smtClean="0"/>
              <a:t> module. </a:t>
            </a:r>
            <a:r>
              <a:rPr lang="en-US" baseline="0" dirty="0" smtClean="0"/>
              <a:t>Only bins with </a:t>
            </a:r>
            <a:r>
              <a:rPr lang="en-US" dirty="0" smtClean="0"/>
              <a:t>≥</a:t>
            </a:r>
            <a:r>
              <a:rPr lang="en-US" baseline="0" dirty="0" smtClean="0"/>
              <a:t>50% completion and </a:t>
            </a:r>
            <a:r>
              <a:rPr lang="en-US" dirty="0" smtClean="0"/>
              <a:t>≤</a:t>
            </a:r>
            <a:r>
              <a:rPr lang="en-US" baseline="0" dirty="0" smtClean="0"/>
              <a:t>10% contamination are shown </a:t>
            </a:r>
            <a:r>
              <a:rPr lang="en-US" baseline="0" dirty="0" smtClean="0"/>
              <a:t>(estimated with CheckM). 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15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Figure 6</a:t>
            </a:r>
            <a:r>
              <a:rPr lang="en-US" baseline="0" dirty="0" smtClean="0"/>
              <a:t>. Number of high purity bins (less than 5% contamination) extracted from water, gut, and soil metagenomes with 70%, 80%, 90%, and 95% completion (estimated with CheckM) using original binning software (metaBAT2, MaxBin2, and CONCOCT) and bin refining algorithms (</a:t>
            </a:r>
            <a:r>
              <a:rPr lang="en-US" baseline="0" dirty="0" err="1" smtClean="0"/>
              <a:t>Binning_refiner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DAS_Tool</a:t>
            </a:r>
            <a:r>
              <a:rPr lang="en-US" baseline="0" dirty="0" smtClean="0"/>
              <a:t>, metaWRAP-</a:t>
            </a:r>
            <a:r>
              <a:rPr lang="en-US" baseline="0" dirty="0" err="1" smtClean="0"/>
              <a:t>Bin_refinement</a:t>
            </a:r>
            <a:r>
              <a:rPr lang="en-US" baseline="0" dirty="0" smtClean="0"/>
              <a:t>, and metaWRAP-</a:t>
            </a:r>
            <a:r>
              <a:rPr lang="en-US" baseline="0" dirty="0" err="1" smtClean="0"/>
              <a:t>Reassemble_bins</a:t>
            </a:r>
            <a:r>
              <a:rPr lang="en-US" baseline="0" dirty="0" smtClean="0"/>
              <a:t>). MetaWRAP modules were run with varying –c (minimum completion) parameters. </a:t>
            </a:r>
            <a:r>
              <a:rPr lang="en-US" baseline="0" dirty="0" err="1" smtClean="0"/>
              <a:t>MetaWRAP’s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Reassemble_bins</a:t>
            </a:r>
            <a:r>
              <a:rPr lang="en-US" baseline="0" dirty="0" smtClean="0"/>
              <a:t> module was run on the output of the </a:t>
            </a:r>
            <a:r>
              <a:rPr lang="en-US" baseline="0" dirty="0" err="1" smtClean="0"/>
              <a:t>Bin_refinement</a:t>
            </a:r>
            <a:r>
              <a:rPr lang="en-US" baseline="0" dirty="0" smtClean="0"/>
              <a:t> module.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5523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Figure 7. Plots of water, gut, and soil metagenomes</a:t>
            </a:r>
            <a:r>
              <a:rPr lang="en-US" baseline="0" dirty="0" smtClean="0"/>
              <a:t> </a:t>
            </a:r>
            <a:r>
              <a:rPr lang="en-US" dirty="0" smtClean="0"/>
              <a:t>produced with the </a:t>
            </a:r>
            <a:r>
              <a:rPr lang="en-US" dirty="0" err="1" smtClean="0"/>
              <a:t>Blobology</a:t>
            </a:r>
            <a:r>
              <a:rPr lang="en-US" dirty="0" smtClean="0"/>
              <a:t> module,</a:t>
            </a:r>
            <a:r>
              <a:rPr lang="en-US" baseline="0" dirty="0" smtClean="0"/>
              <a:t> showing the </a:t>
            </a:r>
            <a:r>
              <a:rPr lang="en-US" dirty="0" smtClean="0"/>
              <a:t>GC</a:t>
            </a:r>
            <a:r>
              <a:rPr lang="en-US" baseline="0" dirty="0" smtClean="0"/>
              <a:t> and abundance of contigs, annotated with the bins that they belong to (bin colors are chosen at random). Bins were produced with </a:t>
            </a:r>
            <a:r>
              <a:rPr lang="en-US" baseline="0" dirty="0" err="1" smtClean="0"/>
              <a:t>metaWRAP’s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Bin_Refinement</a:t>
            </a:r>
            <a:r>
              <a:rPr lang="en-US" baseline="0" dirty="0" smtClean="0"/>
              <a:t> module. </a:t>
            </a:r>
            <a:r>
              <a:rPr lang="en-US" baseline="0" dirty="0" smtClean="0"/>
              <a:t>Only bins with </a:t>
            </a:r>
            <a:r>
              <a:rPr lang="en-US" dirty="0" smtClean="0"/>
              <a:t>≥</a:t>
            </a:r>
            <a:r>
              <a:rPr lang="en-US" baseline="0" dirty="0" smtClean="0"/>
              <a:t>70% completion and </a:t>
            </a:r>
            <a:r>
              <a:rPr lang="en-US" dirty="0" smtClean="0"/>
              <a:t>≤</a:t>
            </a:r>
            <a:r>
              <a:rPr lang="en-US" baseline="0" dirty="0" smtClean="0"/>
              <a:t>10% contamination are shown </a:t>
            </a:r>
            <a:r>
              <a:rPr lang="en-US" baseline="0" dirty="0" smtClean="0"/>
              <a:t>(estimated with CheckM).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338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813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38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53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398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06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91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507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87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135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40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538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D52590-A3DB-D943-AEBC-C5FD11C7004E}" type="datetimeFigureOut">
              <a:rPr lang="en-US" smtClean="0"/>
              <a:t>2/8/18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EF3CB-76B4-E543-B25F-A951D66AC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8857"/>
            <a:ext cx="12192000" cy="558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5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24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83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86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615" y="0"/>
            <a:ext cx="105507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132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733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671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1941</TotalTime>
  <Words>427</Words>
  <Application>Microsoft Macintosh PowerPoint</Application>
  <PresentationFormat>Widescreen</PresentationFormat>
  <Paragraphs>14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Results section</dc:title>
  <dc:creator>German Uritskiy</dc:creator>
  <cp:lastModifiedBy>German Uritskiy</cp:lastModifiedBy>
  <cp:revision>22</cp:revision>
  <dcterms:created xsi:type="dcterms:W3CDTF">2017-12-22T15:10:33Z</dcterms:created>
  <dcterms:modified xsi:type="dcterms:W3CDTF">2018-02-08T17:26:28Z</dcterms:modified>
</cp:coreProperties>
</file>

<file path=docProps/thumbnail.jpeg>
</file>